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CC"/>
    <a:srgbClr val="FF66FF"/>
    <a:srgbClr val="CC3300"/>
    <a:srgbClr val="E63214"/>
    <a:srgbClr val="CC3399"/>
    <a:srgbClr val="CC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743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649025-5FE7-4906-B200-4BBC6496AD8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2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B6005-F275-4F6E-8AFB-B924CD526C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46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937E1-B72D-413A-9E4C-201153309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12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E1C4F-4939-4266-93A2-D7421C9F6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29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11F83-8A07-4FC9-BB4A-C55E509907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55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45150-A421-4A82-9E2C-1AD32034E8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89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2DB8B-A878-4A78-A959-8B5B1CCA1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97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89875-399D-4A45-9F1B-08F6BD8AD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61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D320B-F78A-43CA-82C9-A424DF6D5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63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52AC8-2FB4-401D-9861-EC27D31B59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52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C00D-6903-4B1E-B006-43B281E83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43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638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639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39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39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39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39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39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639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640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40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0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1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CE69703-46A7-4139-95B8-ED2342B99C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9342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algn="ctr" eaLnBrk="1" hangingPunct="1">
              <a:buFontTx/>
              <a:buNone/>
            </a:pPr>
            <a:r>
              <a:rPr lang="en-US" altLang="en-US" sz="66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TIẾT 75:</a:t>
            </a:r>
          </a:p>
          <a:p>
            <a:pPr algn="ctr" eaLnBrk="1" hangingPunct="1">
              <a:buFontTx/>
              <a:buNone/>
            </a:pPr>
            <a:r>
              <a:rPr lang="en-US" altLang="en-US" sz="66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CÂU </a:t>
            </a:r>
            <a:r>
              <a:rPr lang="en-US" altLang="en-US" sz="66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NGHI VẤN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400" y="45720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imes New Roman"/>
              </a:rPr>
              <a:t>6.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</a:rPr>
              <a:t>Cách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</a:rPr>
              <a:t>dùng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</a:rPr>
              <a:t>câu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</a:rPr>
              <a:t>nghi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</a:rPr>
              <a:t>vấn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</a:rPr>
              <a:t>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a. Chiếc xe này bao nhiêu kg mà nặng thế?</a:t>
            </a:r>
          </a:p>
          <a:p>
            <a:pPr marL="609600" indent="-609600" algn="just" eaLnBrk="1" hangingPunct="1">
              <a:buFontTx/>
              <a:buNone/>
            </a:pPr>
            <a:r>
              <a:rPr lang="en-US" altLang="en-US" sz="3600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-&gt; </a:t>
            </a:r>
            <a:r>
              <a:rPr lang="vi-VN" altLang="en-US" sz="3600" u="sng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600" u="sng" smtClean="0">
                <a:solidFill>
                  <a:srgbClr val="0033CC"/>
                </a:solidFill>
                <a:latin typeface="Times New Roman" panose="02020603050405020304" pitchFamily="18" charset="0"/>
              </a:rPr>
              <a:t>úng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, vì: ng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ời hỏi 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ã tiếp xúc với sự vật, hỏi 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ể biết trọng l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ợng chính xác của sự vật 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ó.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b. Chiếc xe này giá bao nhiêu mà rẻ thế?</a:t>
            </a:r>
          </a:p>
          <a:p>
            <a:pPr marL="609600" indent="-609600" algn="just" eaLnBrk="1" hangingPunct="1">
              <a:buFontTx/>
              <a:buNone/>
            </a:pPr>
            <a:r>
              <a:rPr lang="en-US" altLang="en-US" sz="3600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-&gt;</a:t>
            </a:r>
            <a:r>
              <a:rPr lang="en-US" altLang="en-US" sz="36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u="sng" smtClean="0">
                <a:solidFill>
                  <a:srgbClr val="0033CC"/>
                </a:solidFill>
                <a:latin typeface="Times New Roman" panose="02020603050405020304" pitchFamily="18" charset="0"/>
              </a:rPr>
              <a:t>sai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, vì: ng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ời hỏi ch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a biết giá chính xác của chiếc xe thì không thể thắc mắc về chuyện 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ắt hay rẻ 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đư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ợc</a:t>
            </a:r>
            <a:r>
              <a:rPr lang="en-US" altLang="en-US" sz="36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</a:rPr>
              <a:t>bổ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</a:rPr>
              <a:t>trợ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</a:rPr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Một bé gái hỏi mẹ:                     Bé gái ngúng nguẩy:</a:t>
            </a:r>
          </a:p>
          <a:p>
            <a:pPr eaLnBrk="1" hangingPunct="1"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- Mẹ </a:t>
            </a:r>
            <a:r>
              <a:rPr lang="vi-VN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i, ai sinh ra con?              - Con ứ biết thì con mới              Mẹ c</a:t>
            </a:r>
            <a:r>
              <a:rPr lang="vi-VN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ời:                                    hỏi mẹ chứ?</a:t>
            </a:r>
          </a:p>
          <a:p>
            <a:pPr eaLnBrk="1" hangingPunct="1"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- Mẹ chứ còn ai?                          Mẹ mỉm c</a:t>
            </a:r>
            <a:r>
              <a:rPr lang="vi-VN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ời:</a:t>
            </a:r>
          </a:p>
          <a:p>
            <a:pPr eaLnBrk="1" hangingPunct="1"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- Thế ai sinh ra mẹ?                  - Trời sinh ra cụ ngoại</a:t>
            </a:r>
          </a:p>
          <a:p>
            <a:pPr eaLnBrk="1" hangingPunct="1"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- Bà ngoại chứ còn ai?                     chứ còn ai?</a:t>
            </a:r>
          </a:p>
          <a:p>
            <a:pPr eaLnBrk="1" hangingPunct="1"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- Thế ai sinh ra bà ngoại?        - Thế ai sinh ra trời?</a:t>
            </a:r>
          </a:p>
          <a:p>
            <a:pPr eaLnBrk="1" hangingPunct="1"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- Cụ ngoại chứ còn ai?             - Con </a:t>
            </a:r>
            <a:r>
              <a:rPr lang="vi-VN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 mà hỏi trời ấy!</a:t>
            </a:r>
          </a:p>
          <a:p>
            <a:pPr eaLnBrk="1" hangingPunct="1"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- Thế ai sinh ra cụ ngoại?       </a:t>
            </a:r>
            <a:r>
              <a:rPr lang="en-US" altLang="en-US" sz="2800" b="1" u="sng" smtClean="0">
                <a:solidFill>
                  <a:srgbClr val="0033CC"/>
                </a:solidFill>
                <a:latin typeface="Times New Roman" panose="02020603050405020304" pitchFamily="18" charset="0"/>
              </a:rPr>
              <a:t>Hỏi:</a:t>
            </a:r>
            <a:r>
              <a:rPr lang="en-US" altLang="en-US" sz="2800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 Câu nào là câu nghi</a:t>
            </a:r>
          </a:p>
          <a:p>
            <a:pPr eaLnBrk="1" hangingPunct="1"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- Khổ lắm! Sao con hỏi nhiều         </a:t>
            </a:r>
            <a:r>
              <a:rPr lang="en-US" altLang="en-US" sz="2800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vấn? Tại sao?</a:t>
            </a:r>
            <a:endParaRPr lang="en-US" altLang="en-US" sz="2800" b="1" i="1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thế ? </a:t>
            </a:r>
            <a:r>
              <a:rPr lang="en-US" altLang="en-US" sz="2800" b="1" i="1" smtClean="0">
                <a:solidFill>
                  <a:srgbClr val="FF99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800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Câu nào không phải là câu nghi vấn? Tại sao?</a:t>
            </a:r>
          </a:p>
          <a:p>
            <a:pPr eaLnBrk="1" hangingPunct="1">
              <a:buFontTx/>
              <a:buNone/>
            </a:pPr>
            <a:endParaRPr lang="en-US" altLang="en-US" sz="2800" b="1" smtClean="0">
              <a:solidFill>
                <a:srgbClr val="00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572000" y="9144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L</a:t>
            </a:r>
            <a:r>
              <a:rPr lang="vi-VN" altLang="en-US" sz="32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ư</a:t>
            </a:r>
            <a:r>
              <a:rPr lang="en-US" altLang="en-US" sz="32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u ý: Dấu chấm hỏi mới chỉ là hình thức </a:t>
            </a:r>
            <a:r>
              <a:rPr lang="vi-VN" altLang="en-US" sz="32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đ</a:t>
            </a:r>
            <a:r>
              <a:rPr lang="en-US" altLang="en-US" sz="32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ể nhận biết câu nghi vấn, ngoài ra còn cần phải chú ý </a:t>
            </a:r>
            <a:r>
              <a:rPr lang="vi-VN" altLang="en-US" sz="32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đ</a:t>
            </a:r>
            <a:r>
              <a:rPr lang="en-US" altLang="en-US" sz="32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ến nội dung ý nghĩa của câu.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CC00CC"/>
                </a:solidFill>
                <a:latin typeface="Times New Roman" panose="02020603050405020304" pitchFamily="18" charset="0"/>
              </a:rPr>
              <a:t>Trả lời:</a:t>
            </a:r>
          </a:p>
          <a:p>
            <a:pPr algn="just" eaLnBrk="1" hangingPunct="1">
              <a:buFontTx/>
              <a:buNone/>
            </a:pPr>
            <a:r>
              <a:rPr lang="en-US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-Trừ câu “</a:t>
            </a:r>
            <a:r>
              <a:rPr lang="en-US" altLang="en-US" b="1" i="1" smtClean="0">
                <a:solidFill>
                  <a:srgbClr val="FF9900"/>
                </a:solidFill>
                <a:latin typeface="Times New Roman" panose="02020603050405020304" pitchFamily="18" charset="0"/>
              </a:rPr>
              <a:t>Con ứ biết thì con mới hỏi mẹ chứ</a:t>
            </a:r>
            <a:r>
              <a:rPr lang="en-US" altLang="en-US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?”,</a:t>
            </a:r>
            <a:r>
              <a:rPr lang="en-US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 tất cả các câu còn lại của bé gái </a:t>
            </a:r>
            <a:r>
              <a:rPr lang="vi-VN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ều là câu nghi vấn, vì bé ch</a:t>
            </a:r>
            <a:r>
              <a:rPr lang="vi-VN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a biết nên mới hỏi </a:t>
            </a:r>
            <a:r>
              <a:rPr lang="vi-VN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ể biết.</a:t>
            </a:r>
          </a:p>
          <a:p>
            <a:pPr algn="just" eaLnBrk="1" hangingPunct="1">
              <a:buFontTx/>
              <a:buNone/>
            </a:pPr>
            <a:r>
              <a:rPr lang="en-US" altLang="en-US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Tất cả câu trả lời của mẹ </a:t>
            </a:r>
            <a:r>
              <a:rPr lang="vi-VN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ều là câu khẳng </a:t>
            </a:r>
            <a:r>
              <a:rPr lang="vi-VN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ịnh, không phải câu nghi vấn, dấu chấm hỏi ở cuối câu </a:t>
            </a:r>
            <a:r>
              <a:rPr lang="vi-VN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mtClean="0">
                <a:solidFill>
                  <a:srgbClr val="0033CC"/>
                </a:solidFill>
                <a:latin typeface="Times New Roman" panose="02020603050405020304" pitchFamily="18" charset="0"/>
              </a:rPr>
              <a:t>ều là dấu hỏi tu từ.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Times New Roman"/>
              </a:rPr>
              <a:t>H</a:t>
            </a:r>
            <a:r>
              <a:rPr lang="vi-VN" sz="3200" b="1" dirty="0" smtClean="0">
                <a:solidFill>
                  <a:srgbClr val="C00000"/>
                </a:solidFill>
                <a:latin typeface="Times New Roman"/>
              </a:rPr>
              <a:t>Ư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/>
              </a:rPr>
              <a:t>ỚNG</a:t>
            </a:r>
            <a:r>
              <a:rPr lang="en-US" sz="32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/>
              </a:rPr>
              <a:t>DẪN</a:t>
            </a:r>
            <a:r>
              <a:rPr lang="en-US" sz="32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/>
              </a:rPr>
              <a:t>VỀ</a:t>
            </a:r>
            <a:r>
              <a:rPr lang="en-US" sz="32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/>
              </a:rPr>
              <a:t>NHÀ</a:t>
            </a:r>
            <a:endParaRPr lang="en-US" sz="3200" b="1" dirty="0" smtClean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CC3399"/>
                </a:solidFill>
                <a:latin typeface="Times New Roman" panose="02020603050405020304" pitchFamily="18" charset="0"/>
              </a:rPr>
              <a:t>1.</a:t>
            </a:r>
            <a:r>
              <a:rPr lang="en-US" altLang="en-US" sz="2800" smtClean="0">
                <a:solidFill>
                  <a:srgbClr val="CC3399"/>
                </a:solidFill>
              </a:rPr>
              <a:t> </a:t>
            </a:r>
            <a:r>
              <a:rPr lang="en-US" altLang="en-US" sz="2800" b="1" smtClean="0">
                <a:solidFill>
                  <a:srgbClr val="CC3399"/>
                </a:solidFill>
                <a:latin typeface="Times New Roman" panose="02020603050405020304" pitchFamily="18" charset="0"/>
              </a:rPr>
              <a:t>Học bài, làm hoàn chỉnh bài tập vào vở.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CC3399"/>
                </a:solidFill>
                <a:latin typeface="Times New Roman" panose="02020603050405020304" pitchFamily="18" charset="0"/>
              </a:rPr>
              <a:t>2. Soạn:</a:t>
            </a:r>
            <a:r>
              <a:rPr lang="en-US" altLang="en-US" sz="28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Quê h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ng,</a:t>
            </a:r>
            <a:r>
              <a:rPr lang="en-US" altLang="en-US" sz="2800" b="1" i="1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CC3399"/>
                </a:solidFill>
                <a:latin typeface="Times New Roman" panose="02020603050405020304" pitchFamily="18" charset="0"/>
              </a:rPr>
              <a:t>Gợi ý soạn: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I. Giới thiệu chung: Tác giả, Tác phẩm (Xuất xứ, thể th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, ph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ng thức biểu 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ạt, bố cục)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II. Hiểu v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n bản: theo trình tự:</a:t>
            </a:r>
          </a:p>
          <a:p>
            <a:pPr marL="812800" indent="-812800"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1. Giới thiệu vị trí, nghề nghiệp của “làng tôi” (2 câu 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ầu)</a:t>
            </a:r>
          </a:p>
          <a:p>
            <a:pPr marL="812800" indent="-812800"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2. Cảnh dân chài ra kh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i: 6 câu tiếp: Phân tích nghệ thuật sử dụng trong câu th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, ý nghĩa?</a:t>
            </a:r>
          </a:p>
          <a:p>
            <a:pPr marL="812800" indent="-812800"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3. Thuyền cá về bến: 12 câu cuối: Cảnh dân làng, hình ảnh ng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ời 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ánh cá -&gt; bức tranh lao 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ộng náo nhiệt, niềm vui trong lao </a:t>
            </a:r>
            <a:r>
              <a:rPr lang="vi-VN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ộng.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5334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Ví dụ: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SGK trang 11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Đoạn trích có các câu nghi vấn: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Sáng ngày ng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ời ta 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ấm u có 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au lắm không?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+Thế làm sao u cứ khóc mãi mà không 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n khoai?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+ Hay là u th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ng chúng con 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ói quá?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+ Dấu hiệu hình thức: </a:t>
            </a:r>
          </a:p>
          <a:p>
            <a:pPr eaLnBrk="1" hangingPunct="1">
              <a:buFontTx/>
              <a:buNone/>
            </a:pPr>
            <a:r>
              <a:rPr lang="en-US" altLang="en-US" sz="3600" smtClean="0">
                <a:solidFill>
                  <a:schemeClr val="bg1"/>
                </a:solidFill>
                <a:latin typeface="Times New Roman" panose="02020603050405020304" pitchFamily="18" charset="0"/>
              </a:rPr>
              <a:t>Có dấu hỏi ở cuối câu, cùng các từ:                  </a:t>
            </a:r>
            <a:r>
              <a:rPr lang="en-US" altLang="en-US" sz="3600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không, thế làm sao, hay là</a:t>
            </a:r>
          </a:p>
          <a:p>
            <a:pPr eaLnBrk="1" hangingPunct="1">
              <a:buFontTx/>
              <a:buNone/>
            </a:pPr>
            <a:r>
              <a:rPr lang="en-US" altLang="en-US" sz="36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+ Chức n</a:t>
            </a:r>
            <a:r>
              <a:rPr lang="vi-VN" altLang="en-US" sz="36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6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ng:</a:t>
            </a:r>
            <a:r>
              <a:rPr lang="en-US" altLang="en-US" sz="3600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3600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dùng </a:t>
            </a:r>
            <a:r>
              <a:rPr lang="vi-VN" altLang="en-US" sz="3600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600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ể hỏi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E63214"/>
                </a:solidFill>
                <a:latin typeface="Times New Roman"/>
              </a:rPr>
              <a:t>Bài tập nhanh: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/>
              <a:t> </a:t>
            </a:r>
            <a:r>
              <a:rPr lang="en-US" altLang="en-US" b="1" smtClean="0">
                <a:solidFill>
                  <a:srgbClr val="CC3300"/>
                </a:solidFill>
                <a:latin typeface="Times New Roman" panose="02020603050405020304" pitchFamily="18" charset="0"/>
              </a:rPr>
              <a:t>Đặt 5 câu nghi vấn có các từ nghi vấn khác nhau: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a. Anh thích cuốn sách </a:t>
            </a:r>
            <a:r>
              <a:rPr lang="en-US" altLang="en-US" b="1" i="1" u="sng" smtClean="0">
                <a:solidFill>
                  <a:schemeClr val="bg1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?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b. Cô 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ang tìm gì vậy?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c. Cá bán ở 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âu?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d. Tại sao em không làm bài tập?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e. Cuốn sách này giá bao nhiêu?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82000" cy="5181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1. Xác </a:t>
            </a:r>
            <a:r>
              <a:rPr lang="vi-VN" altLang="en-US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ịnh câu nghi vấn: (trang 11)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b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a. Chị khất tiền s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u 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ến chiều mai phải không?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b. Tại sao con ng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ời lại phải khiêm tốn nh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thế?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c. V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n là gì? Ch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ng là gì?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d. Chú mình muốn cùng tớ 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ùa vui không?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 + Đùa gì nào?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 + Hừ….hừ… cái gì thế?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 +Chị Cốc béo xù 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ứng tr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ớc cửa nhà ta </a:t>
            </a:r>
            <a:r>
              <a:rPr lang="vi-VN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ấy hả?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3300"/>
                </a:solidFill>
                <a:latin typeface="Times New Roman"/>
              </a:rPr>
              <a:t>2.</a:t>
            </a:r>
            <a:r>
              <a:rPr lang="en-US" smtClean="0">
                <a:solidFill>
                  <a:srgbClr val="FF3300"/>
                </a:solidFill>
              </a:rPr>
              <a:t> </a:t>
            </a:r>
            <a:r>
              <a:rPr lang="en-US" sz="3600" b="1" smtClean="0">
                <a:solidFill>
                  <a:srgbClr val="FF3300"/>
                </a:solidFill>
                <a:latin typeface="Times New Roman"/>
              </a:rPr>
              <a:t>C</a:t>
            </a:r>
            <a:r>
              <a:rPr lang="vi-VN" sz="3600" b="1" smtClean="0">
                <a:solidFill>
                  <a:srgbClr val="FF3300"/>
                </a:solidFill>
                <a:latin typeface="Times New Roman"/>
              </a:rPr>
              <a:t>ă</a:t>
            </a:r>
            <a:r>
              <a:rPr lang="en-US" sz="3600" b="1" smtClean="0">
                <a:solidFill>
                  <a:srgbClr val="FF3300"/>
                </a:solidFill>
                <a:latin typeface="Times New Roman"/>
              </a:rPr>
              <a:t>n cứ </a:t>
            </a:r>
            <a:r>
              <a:rPr lang="vi-VN" sz="3600" b="1" smtClean="0">
                <a:solidFill>
                  <a:srgbClr val="FF3300"/>
                </a:solidFill>
                <a:latin typeface="Times New Roman"/>
              </a:rPr>
              <a:t>đ</a:t>
            </a:r>
            <a:r>
              <a:rPr lang="en-US" sz="3600" b="1" smtClean="0">
                <a:solidFill>
                  <a:srgbClr val="FF3300"/>
                </a:solidFill>
                <a:latin typeface="Times New Roman"/>
              </a:rPr>
              <a:t>ể xác </a:t>
            </a:r>
            <a:r>
              <a:rPr lang="vi-VN" sz="3600" b="1" smtClean="0">
                <a:solidFill>
                  <a:srgbClr val="FF3300"/>
                </a:solidFill>
                <a:latin typeface="Times New Roman"/>
              </a:rPr>
              <a:t>đ</a:t>
            </a:r>
            <a:r>
              <a:rPr lang="en-US" sz="3600" b="1" smtClean="0">
                <a:solidFill>
                  <a:srgbClr val="FF3300"/>
                </a:solidFill>
                <a:latin typeface="Times New Roman"/>
              </a:rPr>
              <a:t>ịnh câu nghi vấn: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FF99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</a:t>
            </a:r>
            <a:r>
              <a:rPr lang="vi-VN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n cứ </a:t>
            </a:r>
            <a:r>
              <a:rPr lang="vi-VN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ể xác </a:t>
            </a:r>
            <a:r>
              <a:rPr lang="vi-VN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ịnh: từ </a:t>
            </a:r>
            <a:r>
              <a:rPr lang="en-US" altLang="en-US" sz="4000" b="1" i="1" u="sng" smtClean="0">
                <a:solidFill>
                  <a:srgbClr val="0033CC"/>
                </a:solidFill>
                <a:latin typeface="Times New Roman" panose="02020603050405020304" pitchFamily="18" charset="0"/>
              </a:rPr>
              <a:t>hay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- Trong các câu nghi vấn trên, từ </a:t>
            </a:r>
            <a:r>
              <a:rPr lang="en-US" altLang="en-US" sz="3600" b="1" i="1" u="sng" smtClean="0">
                <a:solidFill>
                  <a:srgbClr val="0033CC"/>
                </a:solidFill>
                <a:latin typeface="Times New Roman" panose="02020603050405020304" pitchFamily="18" charset="0"/>
              </a:rPr>
              <a:t>hay</a:t>
            </a:r>
            <a:r>
              <a:rPr lang="en-US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 không thể thay thế bằng từ </a:t>
            </a:r>
            <a:r>
              <a:rPr lang="en-US" altLang="en-US" sz="3600" b="1" i="1" u="sng" smtClean="0">
                <a:solidFill>
                  <a:srgbClr val="0033CC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đư</a:t>
            </a:r>
            <a:r>
              <a:rPr lang="en-US" altLang="en-US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ợc, vì: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t>+ Sẽ sai ngữ pháp hoặc biến thành câu trần thuật.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t>+ Câu sẽ thay </a:t>
            </a:r>
            <a:r>
              <a:rPr lang="vi-VN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t>ổi ý nghĩa (hoặc ý nghĩa khác hẳn).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3.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thể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latin typeface="Times New Roman"/>
              </a:rPr>
              <a:t>đ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ặt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i="1" u="sng" dirty="0" err="1" smtClean="0">
                <a:solidFill>
                  <a:srgbClr val="FF0000"/>
                </a:solidFill>
                <a:latin typeface="Times New Roman"/>
              </a:rPr>
              <a:t>dấu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i="1" u="sng" dirty="0" err="1" smtClean="0">
                <a:solidFill>
                  <a:srgbClr val="FF0000"/>
                </a:solidFill>
                <a:latin typeface="Times New Roman"/>
              </a:rPr>
              <a:t>chấm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i="1" u="sng" dirty="0" err="1" smtClean="0">
                <a:solidFill>
                  <a:srgbClr val="FF0000"/>
                </a:solidFill>
                <a:latin typeface="Times New Roman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latin typeface="Times New Roman"/>
              </a:rPr>
              <a:t>đư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ợc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n-US" smtClean="0"/>
              <a:t> </a:t>
            </a:r>
            <a:r>
              <a:rPr lang="en-US" altLang="en-US" sz="36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Không thể, vì:</a:t>
            </a:r>
          </a:p>
          <a:p>
            <a:pPr algn="just" eaLnBrk="1" hangingPunct="1">
              <a:buFontTx/>
              <a:buNone/>
            </a:pP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 Đây là những câu trần thuật chứ không phải câu nghi vấn.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4.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biệt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thức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ý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nghĩa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Câu a: sử dụng cặp từ: </a:t>
            </a:r>
            <a:r>
              <a:rPr lang="en-US" altLang="en-US" sz="3600" b="1" i="1" smtClean="0">
                <a:solidFill>
                  <a:srgbClr val="CC3300"/>
                </a:solidFill>
                <a:latin typeface="Times New Roman" panose="02020603050405020304" pitchFamily="18" charset="0"/>
              </a:rPr>
              <a:t>có … không</a:t>
            </a:r>
          </a:p>
          <a:p>
            <a:pPr algn="just" eaLnBrk="1" hangingPunct="1">
              <a:buFontTx/>
              <a:buNone/>
            </a:pP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là câu hỏi th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m sức khỏe (vừa 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ể hỏi vừa 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ể chào) -&gt; có thể trả lời hoặc không trả lời thẳng vào câu hỏi.</a:t>
            </a:r>
          </a:p>
          <a:p>
            <a:pPr algn="just" eaLnBrk="1" hangingPunct="1">
              <a:buFontTx/>
              <a:buNone/>
            </a:pP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Câu b: sử dụng cặp từ:  </a:t>
            </a:r>
            <a:r>
              <a:rPr lang="vi-VN" altLang="en-US" sz="3600" b="1" i="1" smtClean="0">
                <a:solidFill>
                  <a:srgbClr val="CC33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600" b="1" i="1" smtClean="0">
                <a:solidFill>
                  <a:srgbClr val="CC3300"/>
                </a:solidFill>
                <a:latin typeface="Times New Roman" panose="02020603050405020304" pitchFamily="18" charset="0"/>
              </a:rPr>
              <a:t>ã … ch</a:t>
            </a:r>
            <a:r>
              <a:rPr lang="vi-VN" altLang="en-US" sz="3600" b="1" i="1" smtClean="0">
                <a:solidFill>
                  <a:srgbClr val="CC33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600" b="1" i="1" smtClean="0">
                <a:solidFill>
                  <a:srgbClr val="CC3300"/>
                </a:solidFill>
                <a:latin typeface="Times New Roman" panose="02020603050405020304" pitchFamily="18" charset="0"/>
              </a:rPr>
              <a:t>a</a:t>
            </a:r>
          </a:p>
          <a:p>
            <a:pPr algn="just" eaLnBrk="1" hangingPunct="1">
              <a:buFontTx/>
              <a:buNone/>
            </a:pP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là câu hỏi về một sự việc </a:t>
            </a:r>
            <a:r>
              <a:rPr lang="vi-VN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ã xảy ra -&gt; cần phải trả lời vào nội dung câu hỏi.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0668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5. Sự khác nhau về hình thức và ý nghĩa của hai câu: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334000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a.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Bao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giờ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anh</a:t>
            </a:r>
            <a:r>
              <a:rPr lang="en-US" sz="3600" i="1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vi-VN" sz="3600" i="1" dirty="0" smtClean="0">
                <a:solidFill>
                  <a:srgbClr val="0033CC"/>
                </a:solidFill>
                <a:latin typeface="Times New Roman"/>
              </a:rPr>
              <a:t>đ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i</a:t>
            </a:r>
            <a:r>
              <a:rPr lang="en-US" sz="3600" i="1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Hà</a:t>
            </a:r>
            <a:r>
              <a:rPr lang="en-US" sz="3600" i="1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Nội</a:t>
            </a:r>
            <a:r>
              <a:rPr lang="en-US" sz="3600" i="1" dirty="0" smtClean="0">
                <a:solidFill>
                  <a:srgbClr val="0033CC"/>
                </a:solidFill>
                <a:latin typeface="Times New Roman"/>
              </a:rPr>
              <a:t>?</a:t>
            </a:r>
          </a:p>
          <a:p>
            <a:pPr algn="just"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-&gt; “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Bao</a:t>
            </a:r>
            <a:r>
              <a:rPr lang="en-US" sz="3600" i="1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giờ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” </a:t>
            </a:r>
            <a:r>
              <a:rPr lang="vi-VN" sz="3600" dirty="0" smtClean="0">
                <a:solidFill>
                  <a:srgbClr val="0033CC"/>
                </a:solidFill>
                <a:latin typeface="Times New Roman"/>
              </a:rPr>
              <a:t>đ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ứng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ở </a:t>
            </a:r>
            <a:r>
              <a:rPr lang="vi-VN" sz="3600" dirty="0" smtClean="0">
                <a:solidFill>
                  <a:srgbClr val="0033CC"/>
                </a:solidFill>
                <a:latin typeface="Times New Roman"/>
              </a:rPr>
              <a:t>đ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ầu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câu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: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hỏi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về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thời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vi-VN" sz="3600" dirty="0" smtClean="0">
                <a:solidFill>
                  <a:srgbClr val="0033CC"/>
                </a:solidFill>
                <a:latin typeface="Times New Roman"/>
              </a:rPr>
              <a:t>đ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iểm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sẽ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thực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hiện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chuyến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vi-VN" sz="3600" dirty="0" smtClean="0">
                <a:solidFill>
                  <a:srgbClr val="0033CC"/>
                </a:solidFill>
                <a:latin typeface="Times New Roman"/>
              </a:rPr>
              <a:t>đ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i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(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trong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t</a:t>
            </a:r>
            <a:r>
              <a:rPr lang="vi-VN" sz="3600" dirty="0" smtClean="0">
                <a:solidFill>
                  <a:srgbClr val="0033CC"/>
                </a:solidFill>
                <a:latin typeface="Times New Roman"/>
              </a:rPr>
              <a:t>ươ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ng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lai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b. 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Anh</a:t>
            </a:r>
            <a:r>
              <a:rPr lang="en-US" sz="3600" i="1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vi-VN" sz="3600" i="1" dirty="0" smtClean="0">
                <a:solidFill>
                  <a:srgbClr val="0033CC"/>
                </a:solidFill>
                <a:latin typeface="Times New Roman"/>
              </a:rPr>
              <a:t>đ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i</a:t>
            </a:r>
            <a:r>
              <a:rPr lang="en-US" sz="3600" i="1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Hà</a:t>
            </a:r>
            <a:r>
              <a:rPr lang="en-US" sz="3600" i="1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Nội</a:t>
            </a:r>
            <a:r>
              <a:rPr lang="en-US" sz="3600" i="1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/>
              </a:rPr>
              <a:t>bao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/>
              </a:rPr>
              <a:t>giờ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/>
              </a:rPr>
              <a:t>?</a:t>
            </a:r>
          </a:p>
          <a:p>
            <a:pPr algn="just"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-&gt; “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Bao</a:t>
            </a:r>
            <a:r>
              <a:rPr lang="en-US" sz="3600" i="1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i="1" dirty="0" err="1" smtClean="0">
                <a:solidFill>
                  <a:srgbClr val="0033CC"/>
                </a:solidFill>
                <a:latin typeface="Times New Roman"/>
              </a:rPr>
              <a:t>giờ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” </a:t>
            </a:r>
            <a:r>
              <a:rPr lang="vi-VN" sz="3600" dirty="0" smtClean="0">
                <a:solidFill>
                  <a:srgbClr val="0033CC"/>
                </a:solidFill>
                <a:latin typeface="Times New Roman"/>
              </a:rPr>
              <a:t>đ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ứng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ở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cuối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câu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: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hỏi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về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thời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gian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vi-VN" sz="3600" dirty="0" smtClean="0">
                <a:solidFill>
                  <a:srgbClr val="0033CC"/>
                </a:solidFill>
                <a:latin typeface="Times New Roman"/>
              </a:rPr>
              <a:t>đ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ã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diễn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ra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hành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vi-VN" sz="3600" dirty="0" smtClean="0">
                <a:solidFill>
                  <a:srgbClr val="0033CC"/>
                </a:solidFill>
                <a:latin typeface="Times New Roman"/>
              </a:rPr>
              <a:t>đ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ộng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vi-VN" sz="3600" dirty="0" smtClean="0">
                <a:solidFill>
                  <a:srgbClr val="0033CC"/>
                </a:solidFill>
                <a:latin typeface="Times New Roman"/>
              </a:rPr>
              <a:t>đ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i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(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th</a:t>
            </a:r>
            <a:r>
              <a:rPr lang="vi-VN" sz="3600" dirty="0" smtClean="0">
                <a:solidFill>
                  <a:srgbClr val="0033CC"/>
                </a:solidFill>
                <a:latin typeface="Times New Roman"/>
              </a:rPr>
              <a:t>ư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ờng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diễn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ra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trong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quá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</a:rPr>
              <a:t>khứ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191&quot;&gt;&lt;object type=&quot;3&quot; unique_id=&quot;10193&quot;&gt;&lt;property id=&quot;20148&quot; value=&quot;5&quot;/&gt;&lt;property id=&quot;20300&quot; value=&quot;Slide 1&quot;/&gt;&lt;property id=&quot;20307&quot; value=&quot;270&quot;/&gt;&lt;/object&gt;&lt;object type=&quot;3&quot; unique_id=&quot;10194&quot;&gt;&lt;property id=&quot;20148&quot; value=&quot;5&quot;/&gt;&lt;property id=&quot;20300&quot; value=&quot;Slide 2&quot;/&gt;&lt;property id=&quot;20307&quot; value=&quot;257&quot;/&gt;&lt;/object&gt;&lt;object type=&quot;3&quot; unique_id=&quot;10195&quot;&gt;&lt;property id=&quot;20148&quot; value=&quot;5&quot;/&gt;&lt;property id=&quot;20300&quot; value=&quot;Slide 3&quot;/&gt;&lt;property id=&quot;20307&quot; value=&quot;258&quot;/&gt;&lt;/object&gt;&lt;object type=&quot;3&quot; unique_id=&quot;10196&quot;&gt;&lt;property id=&quot;20148&quot; value=&quot;5&quot;/&gt;&lt;property id=&quot;20300&quot; value=&quot;Slide 4 - &amp;quot;Bài tập nhanh:&amp;quot;&quot;/&gt;&lt;property id=&quot;20307&quot; value=&quot;259&quot;/&gt;&lt;/object&gt;&lt;object type=&quot;3&quot; unique_id=&quot;10197&quot;&gt;&lt;property id=&quot;20148&quot; value=&quot;5&quot;/&gt;&lt;property id=&quot;20300&quot; value=&quot;Slide 5&quot;/&gt;&lt;property id=&quot;20307&quot; value=&quot;260&quot;/&gt;&lt;/object&gt;&lt;object type=&quot;3&quot; unique_id=&quot;10198&quot;&gt;&lt;property id=&quot;20148&quot; value=&quot;5&quot;/&gt;&lt;property id=&quot;20300&quot; value=&quot;Slide 6 - &amp;quot;2. Căn cứ để xác định câu nghi vấn:&amp;quot;&quot;/&gt;&lt;property id=&quot;20307&quot; value=&quot;261&quot;/&gt;&lt;/object&gt;&lt;object type=&quot;3&quot; unique_id=&quot;10199&quot;&gt;&lt;property id=&quot;20148&quot; value=&quot;5&quot;/&gt;&lt;property id=&quot;20300&quot; value=&quot;Slide 7 - &amp;quot;3. Có thể đặt dấu chấm hỏi được không?&amp;quot;&quot;/&gt;&lt;property id=&quot;20307&quot; value=&quot;262&quot;/&gt;&lt;/object&gt;&lt;object type=&quot;3&quot; unique_id=&quot;10200&quot;&gt;&lt;property id=&quot;20148&quot; value=&quot;5&quot;/&gt;&lt;property id=&quot;20300&quot; value=&quot;Slide 8 - &amp;quot;4. Phân biệt hình thức và ý nghĩa hai câu:&amp;quot;&quot;/&gt;&lt;property id=&quot;20307&quot; value=&quot;263&quot;/&gt;&lt;/object&gt;&lt;object type=&quot;3&quot; unique_id=&quot;10201&quot;&gt;&lt;property id=&quot;20148&quot; value=&quot;5&quot;/&gt;&lt;property id=&quot;20300&quot; value=&quot;Slide 9 - &amp;quot;5. Sự khác nhau về hình thức và ý nghĩa của hai câu:&amp;quot;&quot;/&gt;&lt;property id=&quot;20307&quot; value=&quot;264&quot;/&gt;&lt;/object&gt;&lt;object type=&quot;3&quot; unique_id=&quot;10202&quot;&gt;&lt;property id=&quot;20148&quot; value=&quot;5&quot;/&gt;&lt;property id=&quot;20300&quot; value=&quot;Slide 10 - &amp;quot;6. Cách dùng câu nghi vấn:&amp;quot;&quot;/&gt;&lt;property id=&quot;20307&quot; value=&quot;265&quot;/&gt;&lt;/object&gt;&lt;object type=&quot;3&quot; unique_id=&quot;10203&quot;&gt;&lt;property id=&quot;20148&quot; value=&quot;5&quot;/&gt;&lt;property id=&quot;20300&quot; value=&quot;Slide 11 - &amp;quot;Bài tập bổ trợ:&amp;quot;&quot;/&gt;&lt;property id=&quot;20307&quot; value=&quot;266&quot;/&gt;&lt;/object&gt;&lt;object type=&quot;3&quot; unique_id=&quot;10204&quot;&gt;&lt;property id=&quot;20148&quot; value=&quot;5&quot;/&gt;&lt;property id=&quot;20300&quot; value=&quot;Slide 12 - &amp;quot;Lưu ý: Dấu chấm hỏi mới chỉ là hình thức để nhận biết câu nghi vấn, ngoài ra còn cần phải chú ý đến nội dung ý ngh&quot;/&gt;&lt;property id=&quot;20307&quot; value=&quot;267&quot;/&gt;&lt;/object&gt;&lt;object type=&quot;3&quot; unique_id=&quot;10205&quot;&gt;&lt;property id=&quot;20148&quot; value=&quot;5&quot;/&gt;&lt;property id=&quot;20300&quot; value=&quot;Slide 13 - &amp;quot;HƯỚNG DẪN VỀ NHÀ&amp;quot;&quot;/&gt;&lt;property id=&quot;20307&quot; value=&quot;268&quot;/&gt;&lt;/object&gt;&lt;/object&gt;&lt;object type=&quot;8&quot; unique_id=&quot;1022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158</TotalTime>
  <Words>1108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Mountain Top</vt:lpstr>
      <vt:lpstr>PowerPoint Presentation</vt:lpstr>
      <vt:lpstr>PowerPoint Presentation</vt:lpstr>
      <vt:lpstr>PowerPoint Presentation</vt:lpstr>
      <vt:lpstr>Bài tập nhanh:</vt:lpstr>
      <vt:lpstr>PowerPoint Presentation</vt:lpstr>
      <vt:lpstr>2. Căn cứ để xác định câu nghi vấn:</vt:lpstr>
      <vt:lpstr>3. Có thể đặt dấu chấm hỏi được không?</vt:lpstr>
      <vt:lpstr>4. Phân biệt hình thức và ý nghĩa hai câu:</vt:lpstr>
      <vt:lpstr>5. Sự khác nhau về hình thức và ý nghĩa của hai câu:</vt:lpstr>
      <vt:lpstr>6. Cách dùng câu nghi vấn:</vt:lpstr>
      <vt:lpstr>Bài tập bổ trợ:</vt:lpstr>
      <vt:lpstr>Lưu ý: Dấu chấm hỏi mới chỉ là hình thức để nhận biết câu nghi vấn, ngoài ra còn cần phải chú ý đến nội dung ý nghĩa của câu.</vt:lpstr>
      <vt:lpstr>HƯỚNG DẪN VỀ NHÀ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Thöù Saùu, ngaøy 2 thaùng 1 naêm 2009 Tieát 76, Lôùp 8a2</dc:title>
  <dc:creator>User</dc:creator>
  <cp:lastModifiedBy>Le Tien Duat</cp:lastModifiedBy>
  <cp:revision>20</cp:revision>
  <dcterms:created xsi:type="dcterms:W3CDTF">2007-12-29T13:23:17Z</dcterms:created>
  <dcterms:modified xsi:type="dcterms:W3CDTF">2019-03-30T18:42:58Z</dcterms:modified>
</cp:coreProperties>
</file>